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56" r:id="rId10"/>
    <p:sldId id="270" r:id="rId11"/>
    <p:sldId id="271" r:id="rId12"/>
    <p:sldId id="272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8BC62-8D3B-4E70-AEEA-EDD27A186132}" v="30" dt="2023-03-14T22:47:46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haib Rehman" userId="8c57ea4a36cf0958" providerId="LiveId" clId="{08C8BC62-8D3B-4E70-AEEA-EDD27A186132}"/>
    <pc:docChg chg="undo custSel modSld">
      <pc:chgData name="Suhaib Rehman" userId="8c57ea4a36cf0958" providerId="LiveId" clId="{08C8BC62-8D3B-4E70-AEEA-EDD27A186132}" dt="2023-03-14T22:51:46.041" v="72" actId="478"/>
      <pc:docMkLst>
        <pc:docMk/>
      </pc:docMkLst>
      <pc:sldChg chg="modSp mod">
        <pc:chgData name="Suhaib Rehman" userId="8c57ea4a36cf0958" providerId="LiveId" clId="{08C8BC62-8D3B-4E70-AEEA-EDD27A186132}" dt="2023-03-14T21:51:46.873" v="26" actId="1076"/>
        <pc:sldMkLst>
          <pc:docMk/>
          <pc:sldMk cId="689305959" sldId="256"/>
        </pc:sldMkLst>
        <pc:spChg chg="mod">
          <ac:chgData name="Suhaib Rehman" userId="8c57ea4a36cf0958" providerId="LiveId" clId="{08C8BC62-8D3B-4E70-AEEA-EDD27A186132}" dt="2023-03-14T21:51:39.766" v="25" actId="1076"/>
          <ac:spMkLst>
            <pc:docMk/>
            <pc:sldMk cId="689305959" sldId="256"/>
            <ac:spMk id="117" creationId="{A2B7DC0C-2240-D134-31C7-327D054002BD}"/>
          </ac:spMkLst>
        </pc:spChg>
        <pc:picChg chg="mod">
          <ac:chgData name="Suhaib Rehman" userId="8c57ea4a36cf0958" providerId="LiveId" clId="{08C8BC62-8D3B-4E70-AEEA-EDD27A186132}" dt="2023-03-14T21:51:46.873" v="26" actId="1076"/>
          <ac:picMkLst>
            <pc:docMk/>
            <pc:sldMk cId="689305959" sldId="256"/>
            <ac:picMk id="2" creationId="{5D7B6494-74E6-16D8-6EFB-C694BDE4A344}"/>
          </ac:picMkLst>
        </pc:picChg>
      </pc:sldChg>
      <pc:sldChg chg="modSp mod">
        <pc:chgData name="Suhaib Rehman" userId="8c57ea4a36cf0958" providerId="LiveId" clId="{08C8BC62-8D3B-4E70-AEEA-EDD27A186132}" dt="2023-03-14T22:48:29.128" v="35" actId="1076"/>
        <pc:sldMkLst>
          <pc:docMk/>
          <pc:sldMk cId="1650443647" sldId="261"/>
        </pc:sldMkLst>
        <pc:spChg chg="mod">
          <ac:chgData name="Suhaib Rehman" userId="8c57ea4a36cf0958" providerId="LiveId" clId="{08C8BC62-8D3B-4E70-AEEA-EDD27A186132}" dt="2023-03-14T22:48:20.782" v="34"/>
          <ac:spMkLst>
            <pc:docMk/>
            <pc:sldMk cId="1650443647" sldId="261"/>
            <ac:spMk id="103" creationId="{00000000-0000-0000-0000-000000000000}"/>
          </ac:spMkLst>
        </pc:spChg>
        <pc:picChg chg="mod">
          <ac:chgData name="Suhaib Rehman" userId="8c57ea4a36cf0958" providerId="LiveId" clId="{08C8BC62-8D3B-4E70-AEEA-EDD27A186132}" dt="2023-03-14T22:48:29.128" v="35" actId="1076"/>
          <ac:picMkLst>
            <pc:docMk/>
            <pc:sldMk cId="1650443647" sldId="261"/>
            <ac:picMk id="2" creationId="{5A48D83C-447B-CC1F-07F2-37DDF80660A4}"/>
          </ac:picMkLst>
        </pc:picChg>
      </pc:sldChg>
      <pc:sldChg chg="modSp mod">
        <pc:chgData name="Suhaib Rehman" userId="8c57ea4a36cf0958" providerId="LiveId" clId="{08C8BC62-8D3B-4E70-AEEA-EDD27A186132}" dt="2023-03-14T21:50:15.300" v="21" actId="1076"/>
        <pc:sldMkLst>
          <pc:docMk/>
          <pc:sldMk cId="3830296259" sldId="262"/>
        </pc:sldMkLst>
        <pc:spChg chg="mod">
          <ac:chgData name="Suhaib Rehman" userId="8c57ea4a36cf0958" providerId="LiveId" clId="{08C8BC62-8D3B-4E70-AEEA-EDD27A186132}" dt="2022-09-09T17:08:54.612" v="14" actId="20577"/>
          <ac:spMkLst>
            <pc:docMk/>
            <pc:sldMk cId="3830296259" sldId="262"/>
            <ac:spMk id="2" creationId="{D6B99972-DE18-C3C3-FD7A-683ADFE12019}"/>
          </ac:spMkLst>
        </pc:spChg>
        <pc:picChg chg="mod">
          <ac:chgData name="Suhaib Rehman" userId="8c57ea4a36cf0958" providerId="LiveId" clId="{08C8BC62-8D3B-4E70-AEEA-EDD27A186132}" dt="2023-03-14T21:50:15.300" v="21" actId="1076"/>
          <ac:picMkLst>
            <pc:docMk/>
            <pc:sldMk cId="3830296259" sldId="262"/>
            <ac:picMk id="3" creationId="{E3217883-527B-8CD6-EF19-1F5207B904D8}"/>
          </ac:picMkLst>
        </pc:picChg>
      </pc:sldChg>
      <pc:sldChg chg="delSp modSp mod delAnim">
        <pc:chgData name="Suhaib Rehman" userId="8c57ea4a36cf0958" providerId="LiveId" clId="{08C8BC62-8D3B-4E70-AEEA-EDD27A186132}" dt="2023-03-14T21:50:22.769" v="22" actId="1076"/>
        <pc:sldMkLst>
          <pc:docMk/>
          <pc:sldMk cId="913137780" sldId="263"/>
        </pc:sldMkLst>
        <pc:picChg chg="del mod">
          <ac:chgData name="Suhaib Rehman" userId="8c57ea4a36cf0958" providerId="LiveId" clId="{08C8BC62-8D3B-4E70-AEEA-EDD27A186132}" dt="2022-09-09T18:46:23.796" v="19" actId="478"/>
          <ac:picMkLst>
            <pc:docMk/>
            <pc:sldMk cId="913137780" sldId="263"/>
            <ac:picMk id="2" creationId="{8E70925B-8895-FD47-5263-D56A17BCA47F}"/>
          </ac:picMkLst>
        </pc:picChg>
        <pc:picChg chg="mod">
          <ac:chgData name="Suhaib Rehman" userId="8c57ea4a36cf0958" providerId="LiveId" clId="{08C8BC62-8D3B-4E70-AEEA-EDD27A186132}" dt="2023-03-14T21:50:22.769" v="22" actId="1076"/>
          <ac:picMkLst>
            <pc:docMk/>
            <pc:sldMk cId="913137780" sldId="263"/>
            <ac:picMk id="3" creationId="{CBCE91FB-B8C8-9B8B-5852-D36E94DB8402}"/>
          </ac:picMkLst>
        </pc:picChg>
      </pc:sldChg>
      <pc:sldChg chg="delSp modSp mod delAnim">
        <pc:chgData name="Suhaib Rehman" userId="8c57ea4a36cf0958" providerId="LiveId" clId="{08C8BC62-8D3B-4E70-AEEA-EDD27A186132}" dt="2023-03-14T22:51:46.041" v="72" actId="478"/>
        <pc:sldMkLst>
          <pc:docMk/>
          <pc:sldMk cId="2894941126" sldId="264"/>
        </pc:sldMkLst>
        <pc:picChg chg="del mod">
          <ac:chgData name="Suhaib Rehman" userId="8c57ea4a36cf0958" providerId="LiveId" clId="{08C8BC62-8D3B-4E70-AEEA-EDD27A186132}" dt="2023-03-14T22:51:46.041" v="72" actId="478"/>
          <ac:picMkLst>
            <pc:docMk/>
            <pc:sldMk cId="2894941126" sldId="264"/>
            <ac:picMk id="2" creationId="{E4FA9407-C452-C57D-9530-B2F50A6E49D1}"/>
          </ac:picMkLst>
        </pc:picChg>
        <pc:picChg chg="mod">
          <ac:chgData name="Suhaib Rehman" userId="8c57ea4a36cf0958" providerId="LiveId" clId="{08C8BC62-8D3B-4E70-AEEA-EDD27A186132}" dt="2023-03-14T22:51:31.555" v="70" actId="1076"/>
          <ac:picMkLst>
            <pc:docMk/>
            <pc:sldMk cId="2894941126" sldId="264"/>
            <ac:picMk id="4" creationId="{EFBD9CA5-1CBC-12CF-5ED4-6AB870EA6106}"/>
          </ac:picMkLst>
        </pc:picChg>
      </pc:sldChg>
      <pc:sldChg chg="modSp mod">
        <pc:chgData name="Suhaib Rehman" userId="8c57ea4a36cf0958" providerId="LiveId" clId="{08C8BC62-8D3B-4E70-AEEA-EDD27A186132}" dt="2023-03-14T22:49:58.800" v="69" actId="20577"/>
        <pc:sldMkLst>
          <pc:docMk/>
          <pc:sldMk cId="3520170470" sldId="265"/>
        </pc:sldMkLst>
        <pc:spChg chg="mod">
          <ac:chgData name="Suhaib Rehman" userId="8c57ea4a36cf0958" providerId="LiveId" clId="{08C8BC62-8D3B-4E70-AEEA-EDD27A186132}" dt="2023-03-14T22:49:58.800" v="69" actId="20577"/>
          <ac:spMkLst>
            <pc:docMk/>
            <pc:sldMk cId="3520170470" sldId="265"/>
            <ac:spMk id="4" creationId="{9FA8DD47-F1F6-67E6-F35B-2FF92FCD4508}"/>
          </ac:spMkLst>
        </pc:spChg>
        <pc:picChg chg="mod">
          <ac:chgData name="Suhaib Rehman" userId="8c57ea4a36cf0958" providerId="LiveId" clId="{08C8BC62-8D3B-4E70-AEEA-EDD27A186132}" dt="2023-03-14T22:49:33.248" v="52" actId="1076"/>
          <ac:picMkLst>
            <pc:docMk/>
            <pc:sldMk cId="3520170470" sldId="265"/>
            <ac:picMk id="3" creationId="{FA3517A2-5492-9236-458D-69BF2C538B25}"/>
          </ac:picMkLst>
        </pc:picChg>
      </pc:sldChg>
      <pc:sldChg chg="delSp mod delAnim">
        <pc:chgData name="Suhaib Rehman" userId="8c57ea4a36cf0958" providerId="LiveId" clId="{08C8BC62-8D3B-4E70-AEEA-EDD27A186132}" dt="2022-09-09T18:47:25.885" v="20" actId="478"/>
        <pc:sldMkLst>
          <pc:docMk/>
          <pc:sldMk cId="1732292095" sldId="266"/>
        </pc:sldMkLst>
        <pc:picChg chg="del">
          <ac:chgData name="Suhaib Rehman" userId="8c57ea4a36cf0958" providerId="LiveId" clId="{08C8BC62-8D3B-4E70-AEEA-EDD27A186132}" dt="2022-09-09T17:34:15.215" v="17" actId="478"/>
          <ac:picMkLst>
            <pc:docMk/>
            <pc:sldMk cId="1732292095" sldId="266"/>
            <ac:picMk id="2" creationId="{AF054F56-4B95-14F0-2235-A54141D785D5}"/>
          </ac:picMkLst>
        </pc:picChg>
        <pc:picChg chg="del">
          <ac:chgData name="Suhaib Rehman" userId="8c57ea4a36cf0958" providerId="LiveId" clId="{08C8BC62-8D3B-4E70-AEEA-EDD27A186132}" dt="2022-09-09T18:47:25.885" v="20" actId="478"/>
          <ac:picMkLst>
            <pc:docMk/>
            <pc:sldMk cId="1732292095" sldId="266"/>
            <ac:picMk id="3" creationId="{4FD84D03-BE95-6B70-1F9B-45F2BAD25DB3}"/>
          </ac:picMkLst>
        </pc:picChg>
      </pc:sldChg>
      <pc:sldChg chg="delSp modSp mod delAnim">
        <pc:chgData name="Suhaib Rehman" userId="8c57ea4a36cf0958" providerId="LiveId" clId="{08C8BC62-8D3B-4E70-AEEA-EDD27A186132}" dt="2023-03-14T21:51:13.035" v="23" actId="1076"/>
        <pc:sldMkLst>
          <pc:docMk/>
          <pc:sldMk cId="3870185505" sldId="267"/>
        </pc:sldMkLst>
        <pc:picChg chg="del">
          <ac:chgData name="Suhaib Rehman" userId="8c57ea4a36cf0958" providerId="LiveId" clId="{08C8BC62-8D3B-4E70-AEEA-EDD27A186132}" dt="2022-09-09T17:33:56.469" v="16" actId="478"/>
          <ac:picMkLst>
            <pc:docMk/>
            <pc:sldMk cId="3870185505" sldId="267"/>
            <ac:picMk id="2" creationId="{F530A11B-237B-F273-4609-99F697E916AD}"/>
          </ac:picMkLst>
        </pc:picChg>
        <pc:picChg chg="mod">
          <ac:chgData name="Suhaib Rehman" userId="8c57ea4a36cf0958" providerId="LiveId" clId="{08C8BC62-8D3B-4E70-AEEA-EDD27A186132}" dt="2023-03-14T21:51:13.035" v="23" actId="1076"/>
          <ac:picMkLst>
            <pc:docMk/>
            <pc:sldMk cId="3870185505" sldId="267"/>
            <ac:picMk id="5" creationId="{F228FA0C-CC76-548C-F9AE-B944F0A3A9D0}"/>
          </ac:picMkLst>
        </pc:picChg>
      </pc:sldChg>
      <pc:sldChg chg="modSp mod">
        <pc:chgData name="Suhaib Rehman" userId="8c57ea4a36cf0958" providerId="LiveId" clId="{08C8BC62-8D3B-4E70-AEEA-EDD27A186132}" dt="2023-03-14T21:51:28.797" v="24" actId="1076"/>
        <pc:sldMkLst>
          <pc:docMk/>
          <pc:sldMk cId="3790149661" sldId="268"/>
        </pc:sldMkLst>
        <pc:picChg chg="mod">
          <ac:chgData name="Suhaib Rehman" userId="8c57ea4a36cf0958" providerId="LiveId" clId="{08C8BC62-8D3B-4E70-AEEA-EDD27A186132}" dt="2023-03-14T21:51:28.797" v="24" actId="1076"/>
          <ac:picMkLst>
            <pc:docMk/>
            <pc:sldMk cId="3790149661" sldId="268"/>
            <ac:picMk id="2" creationId="{2E67017A-2DAE-8F12-3CDA-956BC6166582}"/>
          </ac:picMkLst>
        </pc:picChg>
      </pc:sldChg>
      <pc:sldChg chg="modSp mod">
        <pc:chgData name="Suhaib Rehman" userId="8c57ea4a36cf0958" providerId="LiveId" clId="{08C8BC62-8D3B-4E70-AEEA-EDD27A186132}" dt="2023-03-14T21:52:00.137" v="27" actId="1076"/>
        <pc:sldMkLst>
          <pc:docMk/>
          <pc:sldMk cId="2793527124" sldId="270"/>
        </pc:sldMkLst>
        <pc:picChg chg="mod">
          <ac:chgData name="Suhaib Rehman" userId="8c57ea4a36cf0958" providerId="LiveId" clId="{08C8BC62-8D3B-4E70-AEEA-EDD27A186132}" dt="2023-03-14T21:52:00.137" v="27" actId="1076"/>
          <ac:picMkLst>
            <pc:docMk/>
            <pc:sldMk cId="2793527124" sldId="270"/>
            <ac:picMk id="2" creationId="{114717AE-61AB-F8D0-2B4F-C4D91C801046}"/>
          </ac:picMkLst>
        </pc:picChg>
      </pc:sldChg>
      <pc:sldChg chg="modSp mod">
        <pc:chgData name="Suhaib Rehman" userId="8c57ea4a36cf0958" providerId="LiveId" clId="{08C8BC62-8D3B-4E70-AEEA-EDD27A186132}" dt="2023-03-14T21:52:15.564" v="28" actId="1076"/>
        <pc:sldMkLst>
          <pc:docMk/>
          <pc:sldMk cId="1356972376" sldId="271"/>
        </pc:sldMkLst>
        <pc:picChg chg="mod">
          <ac:chgData name="Suhaib Rehman" userId="8c57ea4a36cf0958" providerId="LiveId" clId="{08C8BC62-8D3B-4E70-AEEA-EDD27A186132}" dt="2023-03-14T21:52:15.564" v="28" actId="1076"/>
          <ac:picMkLst>
            <pc:docMk/>
            <pc:sldMk cId="1356972376" sldId="271"/>
            <ac:picMk id="2" creationId="{F3D642C9-8903-B8BE-7CED-1289BEA90C7E}"/>
          </ac:picMkLst>
        </pc:picChg>
      </pc:sldChg>
      <pc:sldChg chg="modSp mod">
        <pc:chgData name="Suhaib Rehman" userId="8c57ea4a36cf0958" providerId="LiveId" clId="{08C8BC62-8D3B-4E70-AEEA-EDD27A186132}" dt="2023-03-14T21:52:38.208" v="31" actId="1076"/>
        <pc:sldMkLst>
          <pc:docMk/>
          <pc:sldMk cId="3219161738" sldId="272"/>
        </pc:sldMkLst>
        <pc:spChg chg="mod">
          <ac:chgData name="Suhaib Rehman" userId="8c57ea4a36cf0958" providerId="LiveId" clId="{08C8BC62-8D3B-4E70-AEEA-EDD27A186132}" dt="2023-03-14T21:52:30.817" v="30" actId="20577"/>
          <ac:spMkLst>
            <pc:docMk/>
            <pc:sldMk cId="3219161738" sldId="272"/>
            <ac:spMk id="8" creationId="{F872F84A-251D-269A-D250-E6FFA00D37FE}"/>
          </ac:spMkLst>
        </pc:spChg>
        <pc:picChg chg="mod">
          <ac:chgData name="Suhaib Rehman" userId="8c57ea4a36cf0958" providerId="LiveId" clId="{08C8BC62-8D3B-4E70-AEEA-EDD27A186132}" dt="2023-03-14T21:52:38.208" v="31" actId="1076"/>
          <ac:picMkLst>
            <pc:docMk/>
            <pc:sldMk cId="3219161738" sldId="272"/>
            <ac:picMk id="2" creationId="{165BC69F-596C-D242-86E0-E26D20397F03}"/>
          </ac:picMkLst>
        </pc:picChg>
      </pc:sldChg>
      <pc:sldChg chg="modSp mod">
        <pc:chgData name="Suhaib Rehman" userId="8c57ea4a36cf0958" providerId="LiveId" clId="{08C8BC62-8D3B-4E70-AEEA-EDD27A186132}" dt="2023-03-14T22:47:28.974" v="32" actId="1076"/>
        <pc:sldMkLst>
          <pc:docMk/>
          <pc:sldMk cId="3271487257" sldId="274"/>
        </pc:sldMkLst>
        <pc:picChg chg="mod">
          <ac:chgData name="Suhaib Rehman" userId="8c57ea4a36cf0958" providerId="LiveId" clId="{08C8BC62-8D3B-4E70-AEEA-EDD27A186132}" dt="2023-03-14T22:47:28.974" v="32" actId="1076"/>
          <ac:picMkLst>
            <pc:docMk/>
            <pc:sldMk cId="3271487257" sldId="274"/>
            <ac:picMk id="3" creationId="{33371755-D257-1A19-88B3-70FC33D1C86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B8985-6CAA-46EC-9EBA-ABC28C0D8F48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708D5-D6E6-4420-A108-B3FCEEAF89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77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6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18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84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169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359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30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810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3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381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050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6b09931cb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6b09931cb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192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6298-3706-76AF-46AC-D0813978A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63ABC-F84F-0312-14E3-1AFD9274D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BF987-3261-F04F-9460-2CF24FE2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9CDCD-B82F-F4EB-1EE5-05CFCB0F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F9232-EDE7-4A50-ABB3-E50C7CF3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794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AA29-DB58-C657-6FB3-1DCE642D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B9FE9-BE43-9237-665A-242E22AA4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E55B8-4605-F9DF-41F7-3D37A2FB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EE077-F86C-0C46-3032-E0BF8267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68CA-C5A3-B504-3459-4AA184CF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311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ED2543-293B-57AD-F405-EC108CDE82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2B26C-4E2B-F419-6D6D-4F2E87B18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AD38C-6A7E-4860-740C-ABC9E344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CEC74-F752-F27F-0824-40251E2B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2D5D0-FF10-1127-6382-362F0082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983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B173-F3AC-9A88-FD55-E022C9CF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E423-6E8D-FC62-EC77-88B203213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E293-657C-3CD1-FFF5-424E8E3C4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6F514-80A9-DF54-3DCF-68AEE557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3CC1C-1034-D9C2-09DA-217EA9357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16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8FDE-7F81-7217-C9FA-BC942BF6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0D749-EA13-B523-2E30-0E39426AD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C35F-F3EC-5642-435C-09B025F65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CA60-B24A-DF68-2B6C-3CF7E413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2478A-59EF-31D8-4DCD-9B4923D2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72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1436-F87A-60AE-E576-E9017848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E77C-D6CA-AB5F-7CCB-6ED882F92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FF810-972C-0C78-A7D8-FD1C21AE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95465-16A2-B3C5-98F4-92DD8A81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F0F50-F7FF-9123-4346-9113721C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EA590-801B-1FA9-2ADD-B0EB24F3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14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1E36-0654-DDF2-3DB1-88822677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130A6-BDE7-EA7D-DE53-C42B64FAA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9108A-C997-6A9A-EF89-D8DF91EF3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F140A-AF8F-9AC9-DA83-7BED89DAC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B71CB-CE5A-050E-DBE3-DDF88867C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8A2CAE-B6B9-4CD6-E972-B3F5EDA9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9CDE8E-745D-B42E-D05C-287798A7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12FBF-9CEA-64E7-E396-BF2707D5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940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0FD9-2E98-4A9C-1B1D-C05C3C5F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2D4171-6175-FBD6-231E-B99A81E6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7D141-4001-8DFF-6813-3F4311F1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F6E5E2-B393-DB2E-A49F-0009A506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97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765C55-4E1C-4A65-BC18-C8E36B9E0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7426F-7240-AD36-6012-90AE8C4C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20D3D-F6F8-4E40-6EA5-CD1EAD3A6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07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9594-BBD0-5431-7161-F3B71600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EF32-A993-00D8-5F43-862A6577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805DA-3D4E-2A31-3CB5-E2BEBC76E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F9A03-181E-B248-E05D-8D734BDB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BCF1A-E634-97E1-017E-F19C9721B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4F5AF-EB0A-14AC-E9C5-F91E5AD4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30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9634-5D9B-D064-D751-3233A1A41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97CC6-DEF5-89D6-22F8-B57EF9D8B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54DD2-84E0-7620-FF27-5F84BE0B6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2585F-96E4-5799-DEC8-64888DD6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851FA-55BC-D769-C0E4-FA6DC8921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1154E-71D5-7F78-4DF9-D49C1223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23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2C9A5-B5BF-F3AD-B48E-BB059C8D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2159B-CCF2-068E-436A-D023103FD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A2308-0951-FFF8-5EC5-A641CD79B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93DC7-D4A9-4820-9114-28446F25B63A}" type="datetimeFigureOut">
              <a:rPr lang="en-IN" smtClean="0"/>
              <a:t>14-03-2023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FBAA-84C7-2C2E-5D16-4D2ED4E95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5598-B579-FCB1-B416-619ECF527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0A6E1-4C20-4919-8DF3-04996AD03E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6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1.jp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2.jp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discovery.ucl.ac.uk/id/eprint/10101435/" TargetMode="External"/><Relationship Id="rId5" Type="http://schemas.openxmlformats.org/officeDocument/2006/relationships/hyperlink" Target="https://doi.org/10.48550/ARXIV.2201.13433" TargetMode="Externa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2618000" y="448833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235014" y="306500"/>
            <a:ext cx="6691997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FaceGAN: Text-based image manipulation of human face without incorporating gender bias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411630" y="5114581"/>
            <a:ext cx="893249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>
                    <a:lumMod val="50000"/>
                  </a:schemeClr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PRESENTATION BY:                                             SUPERVISOR: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600" b="1" dirty="0">
                <a:solidFill>
                  <a:schemeClr val="accent1">
                    <a:lumMod val="50000"/>
                  </a:schemeClr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1. Suhaibur Rehman                                         1. Prof. James Davenport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600" b="1" dirty="0">
                <a:solidFill>
                  <a:schemeClr val="accent1">
                    <a:lumMod val="50000"/>
                  </a:schemeClr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                                                                            2. Joe Goodier                                                          </a:t>
            </a: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400D9B6-3486-DF90-A04A-EA009F0DA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43" y="1402580"/>
            <a:ext cx="5054913" cy="2073304"/>
          </a:xfrm>
          <a:prstGeom prst="rect">
            <a:avLst/>
          </a:prstGeom>
        </p:spPr>
      </p:pic>
      <p:pic>
        <p:nvPicPr>
          <p:cNvPr id="9" name="Picture 8" descr="A picture containing person, outdoor, smiling, posing&#10;&#10;Description automatically generated">
            <a:extLst>
              <a:ext uri="{FF2B5EF4-FFF2-40B4-BE49-F238E27FC236}">
                <a16:creationId xmlns:a16="http://schemas.microsoft.com/office/drawing/2014/main" id="{A817D477-B4CF-E54D-424B-94BF082513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8" y="2286132"/>
            <a:ext cx="5169820" cy="2572325"/>
          </a:xfrm>
          <a:prstGeom prst="rect">
            <a:avLst/>
          </a:prstGeom>
        </p:spPr>
      </p:pic>
      <p:pic>
        <p:nvPicPr>
          <p:cNvPr id="2" name="Slide_1">
            <a:hlinkClick r:id="" action="ppaction://media"/>
            <a:extLst>
              <a:ext uri="{FF2B5EF4-FFF2-40B4-BE49-F238E27FC236}">
                <a16:creationId xmlns:a16="http://schemas.microsoft.com/office/drawing/2014/main" id="{5A48D83C-447B-CC1F-07F2-37DDF8066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5470" y="2051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4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75597" y="427356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0" y="346321"/>
            <a:ext cx="66919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6: Result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97315FD0-451A-4E22-9A04-F92B1CE5D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7" y="1635936"/>
            <a:ext cx="5941423" cy="358612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D18074B-6A83-D6AA-6348-32313A423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82" y="3128420"/>
            <a:ext cx="4774091" cy="2693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2F84A-251D-269A-D250-E6FFA00D37FE}"/>
              </a:ext>
            </a:extLst>
          </p:cNvPr>
          <p:cNvSpPr txBox="1"/>
          <p:nvPr/>
        </p:nvSpPr>
        <p:spPr>
          <a:xfrm>
            <a:off x="7406559" y="1508679"/>
            <a:ext cx="3992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728"/>
              </a:rPr>
              <a:t>VGG-16 performance in detecting the gender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FSX1728"/>
              </a:rPr>
              <a:t>Test Accuracy &gt; 90%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4717AE-61AB-F8D0-2B4F-C4D91C801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04637" y="1026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2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75597" y="427356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370824" y="427356"/>
            <a:ext cx="669199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728"/>
              </a:rPr>
              <a:t>Comparison of </a:t>
            </a:r>
            <a:r>
              <a:rPr lang="en-US" sz="2400" b="1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SFSX1728"/>
              </a:rPr>
              <a:t>FaceGAN</a:t>
            </a:r>
            <a:r>
              <a:rPr lang="en-US" sz="24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728"/>
              </a:rPr>
              <a:t>: proposed method and</a:t>
            </a:r>
          </a:p>
          <a:p>
            <a:pPr algn="ctr"/>
            <a:r>
              <a:rPr lang="en-US" sz="2400" b="1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SFSX1728"/>
              </a:rPr>
              <a:t>StyleCLIP</a:t>
            </a:r>
            <a:r>
              <a:rPr lang="en-US" sz="24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728"/>
              </a:rPr>
              <a:t> in gender bias free text-image synthesis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2F84A-251D-269A-D250-E6FFA00D37FE}"/>
              </a:ext>
            </a:extLst>
          </p:cNvPr>
          <p:cNvSpPr txBox="1"/>
          <p:nvPr/>
        </p:nvSpPr>
        <p:spPr>
          <a:xfrm>
            <a:off x="7406559" y="1508679"/>
            <a:ext cx="3992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</a:t>
            </a:r>
            <a:r>
              <a:rPr lang="en-US" sz="1800" b="1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SFSX1440"/>
              </a:rPr>
              <a:t>FaceGAN</a:t>
            </a:r>
            <a:r>
              <a:rPr lang="en-US" sz="18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 failed when the parameter manipulation strength</a:t>
            </a:r>
          </a:p>
          <a:p>
            <a:pPr algn="l"/>
            <a:r>
              <a:rPr lang="en-US" sz="18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and disentanglement had low or high values</a:t>
            </a:r>
          </a:p>
          <a:p>
            <a:pPr algn="l"/>
            <a:endParaRPr lang="en-US" b="1" dirty="0">
              <a:solidFill>
                <a:schemeClr val="accent1">
                  <a:lumMod val="50000"/>
                </a:schemeClr>
              </a:solidFill>
              <a:latin typeface="SFSX1440"/>
            </a:endParaRPr>
          </a:p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2. Made a Blunder!, </a:t>
            </a:r>
          </a:p>
          <a:p>
            <a:pPr algn="ctr"/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“</a:t>
            </a:r>
            <a:r>
              <a:rPr lang="en-US" sz="1800" b="1" i="1" u="none" strike="noStrike" baseline="0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Undesired manipulation where changes of opposite gender </a:t>
            </a:r>
            <a:r>
              <a:rPr lang="en-IN" sz="1800" b="1" i="1" u="none" strike="noStrike" baseline="0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was desired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”</a:t>
            </a:r>
            <a:endParaRPr lang="en-IN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0B5F7B-D272-1258-9CA9-AE42A451C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7" y="2049474"/>
            <a:ext cx="7082453" cy="237768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D642C9-8903-B8BE-7CED-1289BEA90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5470" y="1528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7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75597" y="427356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370824" y="427356"/>
            <a:ext cx="6691997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728"/>
              </a:rPr>
              <a:t>Comparison of </a:t>
            </a:r>
            <a:r>
              <a:rPr lang="en-US" sz="2400" b="1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SFSX1728"/>
              </a:rPr>
              <a:t>FaceGAN</a:t>
            </a:r>
            <a:r>
              <a:rPr lang="en-US" sz="24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728"/>
              </a:rPr>
              <a:t>: proposed method and</a:t>
            </a:r>
          </a:p>
          <a:p>
            <a:pPr algn="ctr"/>
            <a:r>
              <a:rPr lang="en-US" sz="2400" b="1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SFSX1728"/>
              </a:rPr>
              <a:t>StyleCLIP</a:t>
            </a:r>
            <a:r>
              <a:rPr lang="en-US" sz="24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728"/>
              </a:rPr>
              <a:t> in gender bias free text-image synthesis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2F84A-251D-269A-D250-E6FFA00D37FE}"/>
              </a:ext>
            </a:extLst>
          </p:cNvPr>
          <p:cNvSpPr txBox="1"/>
          <p:nvPr/>
        </p:nvSpPr>
        <p:spPr>
          <a:xfrm>
            <a:off x="7406559" y="1508679"/>
            <a:ext cx="3992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3. Achievement! </a:t>
            </a:r>
          </a:p>
          <a:p>
            <a:pPr algn="ctr"/>
            <a:r>
              <a:rPr lang="en-IN" sz="1800" b="1" i="1" u="none" strike="noStrike" baseline="0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“</a:t>
            </a:r>
            <a:r>
              <a:rPr lang="en-US" sz="1800" b="1" i="1" u="none" strike="noStrike" baseline="0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Positive gender characteristics preserved when</a:t>
            </a:r>
          </a:p>
          <a:p>
            <a:pPr algn="ctr"/>
            <a:r>
              <a:rPr lang="en-IN" sz="1800" b="1" i="1" u="none" strike="noStrike" baseline="0" dirty="0">
                <a:solidFill>
                  <a:schemeClr val="accent1">
                    <a:lumMod val="50000"/>
                  </a:schemeClr>
                </a:solidFill>
                <a:latin typeface="SFSX1440"/>
              </a:rPr>
              <a:t>gender bias prompt given”</a:t>
            </a:r>
          </a:p>
          <a:p>
            <a:pPr algn="l"/>
            <a:endParaRPr lang="en-IN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 descr="A collage of 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763AE02-0879-4EAC-B9C3-CD92D8353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4" y="2986007"/>
            <a:ext cx="7620000" cy="256032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5BC69F-596C-D242-86E0-E26D20397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9040" y="990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6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75597" y="427356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370824" y="427356"/>
            <a:ext cx="669199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X1728"/>
              </a:rPr>
              <a:t>REFERENCES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8EA422-C39B-8C5C-4B94-6A233598293A}"/>
              </a:ext>
            </a:extLst>
          </p:cNvPr>
          <p:cNvSpPr txBox="1"/>
          <p:nvPr/>
        </p:nvSpPr>
        <p:spPr>
          <a:xfrm>
            <a:off x="601341" y="1104337"/>
            <a:ext cx="1024617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400" b="0" i="1" u="none" strike="noStrike" baseline="0" dirty="0">
                <a:latin typeface="SFSS1200"/>
              </a:rPr>
              <a:t>Alaluf, Y., Patashnik, O., Wu, Z., Zamir, A., Shechtman, E., Lischinski, D. and Cohen-Or, D.,</a:t>
            </a:r>
          </a:p>
          <a:p>
            <a:pPr algn="l"/>
            <a:r>
              <a:rPr lang="en-US" sz="1400" b="0" i="1" u="none" strike="noStrike" baseline="0" dirty="0">
                <a:latin typeface="SFSS1200"/>
              </a:rPr>
              <a:t>2022. Third time’s the charm? image and video editing with stylegan3 [Online]. Available</a:t>
            </a:r>
          </a:p>
          <a:p>
            <a:pPr algn="l"/>
            <a:r>
              <a:rPr lang="en-US" sz="1400" b="0" i="1" u="none" strike="noStrike" baseline="0" dirty="0">
                <a:latin typeface="SFSS1200"/>
              </a:rPr>
              <a:t>from: </a:t>
            </a:r>
            <a:r>
              <a:rPr lang="en-US" sz="1400" b="0" i="1" u="none" strike="noStrike" baseline="0" dirty="0">
                <a:latin typeface="SFTT1200"/>
                <a:hlinkClick r:id="rId5"/>
              </a:rPr>
              <a:t>https://doi.org/10.48550/ARXIV.2201.13433</a:t>
            </a:r>
            <a:r>
              <a:rPr lang="en-US" sz="1400" b="0" i="1" u="none" strike="noStrike" baseline="0" dirty="0">
                <a:latin typeface="SFSS1200"/>
              </a:rPr>
              <a:t>.</a:t>
            </a:r>
          </a:p>
          <a:p>
            <a:pPr algn="l"/>
            <a:endParaRPr lang="en-US" sz="1400" b="0" i="1" u="none" strike="noStrike" baseline="0" dirty="0">
              <a:latin typeface="SFSS1200"/>
            </a:endParaRPr>
          </a:p>
          <a:p>
            <a:pPr algn="l"/>
            <a:r>
              <a:rPr lang="en-IN" sz="1400" b="0" i="1" u="none" strike="noStrike" baseline="0" dirty="0">
                <a:latin typeface="SFSS1200"/>
              </a:rPr>
              <a:t>Awasthi, P., Kleindessner, M. and Morgenstern, J., 2019. Equalized odds postprocessing</a:t>
            </a:r>
          </a:p>
          <a:p>
            <a:pPr algn="l"/>
            <a:r>
              <a:rPr lang="en-US" sz="1400" b="0" i="1" u="none" strike="noStrike" baseline="0" dirty="0">
                <a:latin typeface="SFSS1200"/>
              </a:rPr>
              <a:t>under imperfect group information [Online]. Available from: </a:t>
            </a:r>
            <a:r>
              <a:rPr lang="en-US" sz="1400" b="0" i="1" u="none" strike="noStrike" baseline="0" dirty="0">
                <a:latin typeface="SFTT1200"/>
              </a:rPr>
              <a:t>https://doi.org/10.48550/</a:t>
            </a:r>
          </a:p>
          <a:p>
            <a:pPr algn="l"/>
            <a:r>
              <a:rPr lang="en-IN" sz="1400" b="0" i="1" u="none" strike="noStrike" baseline="0" dirty="0">
                <a:latin typeface="SFTT1200"/>
              </a:rPr>
              <a:t>ARXIV.1906.03284</a:t>
            </a:r>
            <a:r>
              <a:rPr lang="en-IN" sz="1400" b="0" i="1" u="none" strike="noStrike" baseline="0" dirty="0">
                <a:latin typeface="SFSS1200"/>
              </a:rPr>
              <a:t>.</a:t>
            </a:r>
          </a:p>
          <a:p>
            <a:pPr algn="l"/>
            <a:endParaRPr lang="en-IN" sz="1400" b="0" i="1" u="none" strike="noStrike" baseline="0" dirty="0">
              <a:latin typeface="SFSS1200"/>
            </a:endParaRPr>
          </a:p>
          <a:p>
            <a:pPr algn="l"/>
            <a:r>
              <a:rPr lang="en-IN" sz="1400" b="0" i="1" u="none" strike="noStrike" baseline="0" dirty="0">
                <a:latin typeface="SFSS1200"/>
              </a:rPr>
              <a:t>Ba, J., Swersky, K., Fidler, S. and Salakhutdinov, R., 2015. Predicting deep zero-shot</a:t>
            </a:r>
          </a:p>
          <a:p>
            <a:pPr algn="l"/>
            <a:r>
              <a:rPr lang="en-US" sz="1400" b="0" i="1" u="none" strike="noStrike" baseline="0" dirty="0">
                <a:latin typeface="SFSS1200"/>
              </a:rPr>
              <a:t>convolutional neural networks using textual descriptions [Online]. Available from: </a:t>
            </a:r>
            <a:r>
              <a:rPr lang="en-US" sz="1400" b="0" i="1" u="none" strike="noStrike" baseline="0" dirty="0">
                <a:latin typeface="SFTT1200"/>
              </a:rPr>
              <a:t>https:</a:t>
            </a:r>
          </a:p>
          <a:p>
            <a:pPr algn="l"/>
            <a:r>
              <a:rPr lang="en-IN" sz="1400" b="0" i="1" u="none" strike="noStrike" baseline="0" dirty="0">
                <a:latin typeface="SFTT1200"/>
              </a:rPr>
              <a:t>//doi.org/10.48550/ARXIV.1506.00511</a:t>
            </a:r>
            <a:r>
              <a:rPr lang="en-IN" sz="1400" b="0" i="1" u="none" strike="noStrike" baseline="0" dirty="0">
                <a:latin typeface="SFSS1200"/>
              </a:rPr>
              <a:t>.</a:t>
            </a:r>
          </a:p>
          <a:p>
            <a:pPr algn="l"/>
            <a:endParaRPr lang="en-IN" sz="1400" b="0" i="1" u="none" strike="noStrike" baseline="0" dirty="0">
              <a:latin typeface="SFSS1200"/>
            </a:endParaRPr>
          </a:p>
          <a:p>
            <a:pPr algn="l"/>
            <a:r>
              <a:rPr lang="en-US" sz="1400" b="0" i="1" u="none" strike="noStrike" baseline="0" dirty="0">
                <a:latin typeface="SFSS1200"/>
              </a:rPr>
              <a:t>Bahng, H., Yoo, S., Cho, W., Park, D.K., Wu, Z., Ma, X. and Choo, J., 2018. Coloring with</a:t>
            </a:r>
          </a:p>
          <a:p>
            <a:pPr algn="l"/>
            <a:r>
              <a:rPr lang="en-US" sz="1400" b="0" i="1" u="none" strike="noStrike" baseline="0" dirty="0">
                <a:latin typeface="SFSS1200"/>
              </a:rPr>
              <a:t>words: Guiding image colorization through text-based palette generation. </a:t>
            </a:r>
            <a:r>
              <a:rPr lang="en-US" sz="1400" b="0" i="1" u="none" strike="noStrike" baseline="0" dirty="0">
                <a:latin typeface="SFSI1200"/>
              </a:rPr>
              <a:t>Eccv</a:t>
            </a:r>
            <a:r>
              <a:rPr lang="en-US" sz="1400" b="0" i="1" u="none" strike="noStrike" baseline="0" dirty="0">
                <a:latin typeface="SFSS1200"/>
              </a:rPr>
              <a:t>.</a:t>
            </a:r>
          </a:p>
          <a:p>
            <a:pPr algn="l"/>
            <a:r>
              <a:rPr lang="en-US" sz="1400" b="0" i="1" u="none" strike="noStrike" baseline="0" dirty="0">
                <a:latin typeface="SFSS1200"/>
              </a:rPr>
              <a:t>Beal, M.J., 1970. Variational algorithms for approximate bayesian inference. Available from:</a:t>
            </a:r>
          </a:p>
          <a:p>
            <a:pPr algn="l"/>
            <a:r>
              <a:rPr lang="en-IN" sz="1400" b="0" i="1" u="none" strike="noStrike" baseline="0" dirty="0">
                <a:latin typeface="SFTT1200"/>
                <a:hlinkClick r:id="rId6"/>
              </a:rPr>
              <a:t>https://discovery.ucl.ac.uk/id/eprint/10101435/</a:t>
            </a:r>
            <a:r>
              <a:rPr lang="en-IN" sz="1400" b="0" i="1" u="none" strike="noStrike" baseline="0" dirty="0">
                <a:latin typeface="SFSS1200"/>
              </a:rPr>
              <a:t>.</a:t>
            </a:r>
          </a:p>
          <a:p>
            <a:pPr algn="l"/>
            <a:endParaRPr lang="en-IN" sz="1400" b="0" i="1" u="none" strike="noStrike" baseline="0" dirty="0">
              <a:latin typeface="SFSS1200"/>
            </a:endParaRPr>
          </a:p>
          <a:p>
            <a:pPr algn="l"/>
            <a:r>
              <a:rPr lang="en-US" sz="1400" b="0" i="1" u="none" strike="noStrike" baseline="0" dirty="0">
                <a:latin typeface="SFSS1200"/>
              </a:rPr>
              <a:t>Bengio, Y., Courville, A. and Vincent, P., 2013. Representation learning: A review and</a:t>
            </a:r>
          </a:p>
          <a:p>
            <a:pPr algn="l"/>
            <a:r>
              <a:rPr lang="en-IN" sz="1400" b="0" i="1" u="none" strike="noStrike" baseline="0" dirty="0">
                <a:latin typeface="SFSS1200"/>
              </a:rPr>
              <a:t>new perspectives. </a:t>
            </a:r>
            <a:r>
              <a:rPr lang="en-IN" sz="1400" b="0" i="1" u="none" strike="noStrike" baseline="0" dirty="0">
                <a:latin typeface="SFSI1200"/>
              </a:rPr>
              <a:t>Ieee transactions on pattern analysis and machine intelligence</a:t>
            </a:r>
            <a:r>
              <a:rPr lang="en-IN" sz="1400" b="0" i="1" u="none" strike="noStrike" baseline="0" dirty="0">
                <a:latin typeface="SFSS1200"/>
              </a:rPr>
              <a:t>, 35(8),</a:t>
            </a:r>
          </a:p>
          <a:p>
            <a:pPr algn="l"/>
            <a:r>
              <a:rPr lang="en-IN" sz="1400" b="0" i="1" u="none" strike="noStrike" baseline="0" dirty="0">
                <a:latin typeface="SFSS1200"/>
              </a:rPr>
              <a:t>pp.1798–1828.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371755-D257-1A19-88B3-70FC33D1C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04637" y="541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8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2618000" y="448833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2618000" y="306500"/>
            <a:ext cx="66919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1: INTRODUCTION</a:t>
            </a: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99972-DE18-C3C3-FD7A-683ADFE12019}"/>
              </a:ext>
            </a:extLst>
          </p:cNvPr>
          <p:cNvSpPr txBox="1"/>
          <p:nvPr/>
        </p:nvSpPr>
        <p:spPr>
          <a:xfrm>
            <a:off x="473529" y="1510393"/>
            <a:ext cx="1047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  <a:p>
            <a:endParaRPr lang="en-IN" dirty="0"/>
          </a:p>
          <a:p>
            <a:pPr marL="342900" indent="-342900" algn="l">
              <a:buAutoNum type="arabicPeriod"/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Investigate the 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text-based image manipulation of human faces using </a:t>
            </a:r>
            <a:r>
              <a:rPr lang="en-US" sz="1800" b="0" i="0" u="none" strike="noStrike" baseline="0" dirty="0" err="1">
                <a:solidFill>
                  <a:schemeClr val="accent1">
                    <a:lumMod val="50000"/>
                  </a:schemeClr>
                </a:solidFill>
                <a:latin typeface="SFSS1200"/>
              </a:rPr>
              <a:t>StyleGAN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 [1] </a:t>
            </a:r>
            <a:r>
              <a:rPr lang="en-IN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and CLIP [2].</a:t>
            </a:r>
          </a:p>
          <a:p>
            <a:pPr marL="342900" indent="-342900" algn="l">
              <a:buAutoNum type="arabicPeriod"/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Integrate 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  <a:latin typeface="SFSS1200"/>
              </a:rPr>
              <a:t>StyleGAN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 with CLIP using global direction approach [3].</a:t>
            </a:r>
          </a:p>
          <a:p>
            <a:pPr marL="342900" indent="-342900" algn="l">
              <a:buAutoNum type="arabicPeriod"/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Mitigate the gender bias from 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  <a:latin typeface="SFSS1200"/>
              </a:rPr>
              <a:t>from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 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  <a:latin typeface="SFSS1200"/>
              </a:rPr>
              <a:t>StyleCLIP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 using DCNN, “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  <a:latin typeface="SFSS1200"/>
              </a:rPr>
              <a:t>StyleCLIP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”.</a:t>
            </a:r>
          </a:p>
          <a:p>
            <a:pPr algn="l"/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4.   Propose a new method called “</a:t>
            </a:r>
            <a:r>
              <a:rPr lang="en-IN" dirty="0" err="1">
                <a:solidFill>
                  <a:schemeClr val="accent1">
                    <a:lumMod val="50000"/>
                  </a:schemeClr>
                </a:solidFill>
                <a:latin typeface="SFSS1200"/>
              </a:rPr>
              <a:t>FaceGAN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” </a:t>
            </a:r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capable of manipulating human face images using text prompts</a:t>
            </a:r>
          </a:p>
          <a:p>
            <a:pPr algn="l"/>
            <a:r>
              <a:rPr lang="en-US" sz="1800" b="0" i="0" u="none" strike="noStrike" baseline="0" dirty="0">
                <a:solidFill>
                  <a:schemeClr val="accent1">
                    <a:lumMod val="50000"/>
                  </a:schemeClr>
                </a:solidFill>
                <a:latin typeface="SFSS1200"/>
              </a:rPr>
              <a:t>      from user without incorporating any gender bias.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217883-527B-8CD6-EF19-1F5207B90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5470" y="60686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9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2618000" y="448833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2618000" y="306500"/>
            <a:ext cx="66919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StyleCLIP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Challenges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[4]</a:t>
            </a: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A picture containing text, person, smiling, posing&#10;&#10;Description automatically generated">
            <a:extLst>
              <a:ext uri="{FF2B5EF4-FFF2-40B4-BE49-F238E27FC236}">
                <a16:creationId xmlns:a16="http://schemas.microsoft.com/office/drawing/2014/main" id="{5BE802C4-582A-9489-D845-D8FC3491A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2" y="2684621"/>
            <a:ext cx="4713796" cy="2376896"/>
          </a:xfrm>
          <a:prstGeom prst="rect">
            <a:avLst/>
          </a:prstGeom>
        </p:spPr>
      </p:pic>
      <p:pic>
        <p:nvPicPr>
          <p:cNvPr id="6" name="Picture 5" descr="A picture containing outdoor, posing&#10;&#10;Description automatically generated">
            <a:extLst>
              <a:ext uri="{FF2B5EF4-FFF2-40B4-BE49-F238E27FC236}">
                <a16:creationId xmlns:a16="http://schemas.microsoft.com/office/drawing/2014/main" id="{2257E263-6E33-88E5-053E-5FAA819AA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4621"/>
            <a:ext cx="4753794" cy="23768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0586A9-0D02-6DD5-ACCA-3E2D18878BFC}"/>
              </a:ext>
            </a:extLst>
          </p:cNvPr>
          <p:cNvSpPr txBox="1"/>
          <p:nvPr/>
        </p:nvSpPr>
        <p:spPr>
          <a:xfrm>
            <a:off x="795809" y="2158549"/>
            <a:ext cx="351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Non-target feature manipulation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B5AEC-0439-EAC9-371F-2D7C2E49F12D}"/>
              </a:ext>
            </a:extLst>
          </p:cNvPr>
          <p:cNvSpPr txBox="1"/>
          <p:nvPr/>
        </p:nvSpPr>
        <p:spPr>
          <a:xfrm>
            <a:off x="7683745" y="2158549"/>
            <a:ext cx="357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Gender Bias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CE91FB-B8C8-9B8B-5852-D36E94DB8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04637" y="810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3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2618000" y="448833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2618000" y="306500"/>
            <a:ext cx="66919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2: Literature Survey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127E4-02B1-C3D2-F998-EB37E275C18F}"/>
              </a:ext>
            </a:extLst>
          </p:cNvPr>
          <p:cNvSpPr txBox="1"/>
          <p:nvPr/>
        </p:nvSpPr>
        <p:spPr>
          <a:xfrm>
            <a:off x="449036" y="1461408"/>
            <a:ext cx="5200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Auto-Encoder 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Generative Models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Generative Adversarial Networks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Text-based image manipulation</a:t>
            </a:r>
          </a:p>
          <a:p>
            <a:pPr marL="342900" indent="-342900">
              <a:buAutoNum type="arabicPeriod"/>
            </a:pPr>
            <a:r>
              <a:rPr lang="en-IN" b="1" dirty="0" err="1">
                <a:solidFill>
                  <a:schemeClr val="accent1">
                    <a:lumMod val="50000"/>
                  </a:schemeClr>
                </a:solidFill>
              </a:rPr>
              <a:t>StyleGAN</a:t>
            </a:r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 and its progression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CLIP and work related to it</a:t>
            </a:r>
          </a:p>
          <a:p>
            <a:pPr marL="342900" indent="-342900">
              <a:buAutoNum type="arabicPeriod"/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Mitigation of gender bias in machine learning</a:t>
            </a:r>
          </a:p>
        </p:txBody>
      </p:sp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A9DC5A1F-028C-7C8A-2FD4-BB43EFC47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1844252"/>
            <a:ext cx="6010390" cy="200188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BD9CA5-1CBC-12CF-5ED4-6AB870EA6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3158" y="900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75597" y="427356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0" y="346321"/>
            <a:ext cx="66919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3: Requirements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99592B27-6A46-443F-832C-126C8977A044}"/>
              </a:ext>
            </a:extLst>
          </p:cNvPr>
          <p:cNvSpPr/>
          <p:nvPr/>
        </p:nvSpPr>
        <p:spPr>
          <a:xfrm rot="21025322">
            <a:off x="6273594" y="283227"/>
            <a:ext cx="5066878" cy="196447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8DD47-F1F6-67E6-F35B-2FF92FCD4508}"/>
              </a:ext>
            </a:extLst>
          </p:cNvPr>
          <p:cNvSpPr txBox="1"/>
          <p:nvPr/>
        </p:nvSpPr>
        <p:spPr>
          <a:xfrm rot="20685063">
            <a:off x="6898370" y="571038"/>
            <a:ext cx="39587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Annotated Datasets </a:t>
            </a:r>
          </a:p>
          <a:p>
            <a:pPr algn="ctr"/>
            <a:r>
              <a:rPr lang="en-IN" sz="2800" b="1" dirty="0"/>
              <a:t>DL Frameworks</a:t>
            </a:r>
          </a:p>
          <a:p>
            <a:pPr algn="ctr"/>
            <a:r>
              <a:rPr lang="en-IN" sz="2800" b="1" dirty="0"/>
              <a:t>GPU </a:t>
            </a:r>
          </a:p>
          <a:p>
            <a:endParaRPr lang="en-IN" dirty="0"/>
          </a:p>
        </p:txBody>
      </p:sp>
      <p:pic>
        <p:nvPicPr>
          <p:cNvPr id="6" name="Picture 5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9EF71594-0C3E-4A09-E600-D458951C9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3" y="1328277"/>
            <a:ext cx="3679237" cy="2362070"/>
          </a:xfrm>
          <a:prstGeom prst="rect">
            <a:avLst/>
          </a:prstGeom>
        </p:spPr>
      </p:pic>
      <p:pic>
        <p:nvPicPr>
          <p:cNvPr id="9" name="Picture 8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A664D0B-0078-8B31-63E3-AAFC0A378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36" y="2033850"/>
            <a:ext cx="2182315" cy="2790299"/>
          </a:xfrm>
          <a:prstGeom prst="rect">
            <a:avLst/>
          </a:prstGeom>
        </p:spPr>
      </p:pic>
      <p:pic>
        <p:nvPicPr>
          <p:cNvPr id="11" name="Picture 10" descr="A picture containing text, bin, kitchen appliance&#10;&#10;Description automatically generated">
            <a:extLst>
              <a:ext uri="{FF2B5EF4-FFF2-40B4-BE49-F238E27FC236}">
                <a16:creationId xmlns:a16="http://schemas.microsoft.com/office/drawing/2014/main" id="{1FCAFB3B-B2BA-1685-A377-B31032526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253" y="2859864"/>
            <a:ext cx="4227559" cy="2378002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9E08A8B3-71EB-E011-493B-0052592196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0" y="4003334"/>
            <a:ext cx="2294978" cy="229497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3517A2-5492-9236-458D-69BF2C538B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09967" y="1124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75597" y="427356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0" y="346321"/>
            <a:ext cx="66919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4: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Methadology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8DD47-F1F6-67E6-F35B-2FF92FCD4508}"/>
              </a:ext>
            </a:extLst>
          </p:cNvPr>
          <p:cNvSpPr txBox="1"/>
          <p:nvPr/>
        </p:nvSpPr>
        <p:spPr>
          <a:xfrm>
            <a:off x="5739493" y="1260632"/>
            <a:ext cx="61232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err="1">
                <a:solidFill>
                  <a:schemeClr val="accent1">
                    <a:lumMod val="50000"/>
                  </a:schemeClr>
                </a:solidFill>
              </a:rPr>
              <a:t>StyleGAN</a:t>
            </a:r>
            <a:endParaRPr lang="en-IN" sz="28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Implementation based on </a:t>
            </a: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rosinality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impmentation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PyTorch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 [4].</a:t>
            </a:r>
          </a:p>
          <a:p>
            <a:pPr marL="342900" indent="-342900">
              <a:buAutoNum type="arabicPeriod"/>
            </a:pP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Fine tuning by freezing the discriminator [5].</a:t>
            </a:r>
          </a:p>
          <a:p>
            <a:pPr marL="342900" indent="-342900">
              <a:buAutoNum type="arabicPeriod"/>
            </a:pP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Mixing Regularization [6]. </a:t>
            </a:r>
          </a:p>
          <a:p>
            <a:pPr marL="342900" indent="-342900">
              <a:buAutoNum type="arabicPeriod"/>
            </a:pP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Inversion of Image using e4e encoder [7].</a:t>
            </a:r>
          </a:p>
          <a:p>
            <a:endParaRPr lang="en-IN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E7E5AF5-710E-52BC-3CD8-BC02E67F2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89" y="1084944"/>
            <a:ext cx="4389177" cy="4886140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DAC0C10-05E4-E845-F65E-7099404FC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38" y="3429000"/>
            <a:ext cx="4805028" cy="9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9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75597" y="427356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0" y="346321"/>
            <a:ext cx="66919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4: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Methadology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8DD47-F1F6-67E6-F35B-2FF92FCD4508}"/>
              </a:ext>
            </a:extLst>
          </p:cNvPr>
          <p:cNvSpPr txBox="1"/>
          <p:nvPr/>
        </p:nvSpPr>
        <p:spPr>
          <a:xfrm>
            <a:off x="5739493" y="1260632"/>
            <a:ext cx="612321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CLIP</a:t>
            </a:r>
          </a:p>
          <a:p>
            <a:pPr marL="342900" indent="-342900">
              <a:buAutoNum type="arabicPeriod"/>
            </a:pP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Resnet-50 as Image Encoder [8]</a:t>
            </a:r>
          </a:p>
          <a:p>
            <a:pPr marL="342900" indent="-342900">
              <a:buAutoNum type="arabicPeriod"/>
            </a:pP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DistillBert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 as Text Encoder [9]</a:t>
            </a:r>
          </a:p>
          <a:p>
            <a:pPr marL="342900" indent="-342900">
              <a:buAutoNum type="arabicPeriod"/>
            </a:pP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Integerating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 with </a:t>
            </a: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StyleGAN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 using global direction [10]. </a:t>
            </a:r>
          </a:p>
          <a:p>
            <a:endParaRPr lang="en-IN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AB81E4D-FEEC-51D1-1A49-958EF2D3F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6" y="1454244"/>
            <a:ext cx="5139462" cy="3810291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90811E7-C297-C1D9-63A4-6AA8F3FB7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362" y="2975203"/>
            <a:ext cx="5400792" cy="243199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28FA0C-CC76-548C-F9AE-B944F0A3A9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08472" y="919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8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175597" y="427356"/>
            <a:ext cx="65164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03" name="Google Shape;103;p16"/>
          <p:cNvSpPr txBox="1"/>
          <p:nvPr/>
        </p:nvSpPr>
        <p:spPr>
          <a:xfrm>
            <a:off x="0" y="346321"/>
            <a:ext cx="66919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4: </a:t>
            </a: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Methadology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9736033" y="6273533"/>
            <a:ext cx="2316800" cy="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807E7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467" dirty="0">
              <a:solidFill>
                <a:srgbClr val="807E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-106948" y="6422300"/>
            <a:ext cx="8826800" cy="129200"/>
          </a:xfrm>
          <a:prstGeom prst="rect">
            <a:avLst/>
          </a:prstGeom>
          <a:solidFill>
            <a:schemeClr val="accent1">
              <a:lumMod val="50000"/>
              <a:alpha val="5449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8DD47-F1F6-67E6-F35B-2FF92FCD4508}"/>
              </a:ext>
            </a:extLst>
          </p:cNvPr>
          <p:cNvSpPr txBox="1"/>
          <p:nvPr/>
        </p:nvSpPr>
        <p:spPr>
          <a:xfrm>
            <a:off x="5739493" y="1165979"/>
            <a:ext cx="61232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accent1">
                    <a:lumMod val="50000"/>
                  </a:schemeClr>
                </a:solidFill>
              </a:rPr>
              <a:t>VGG-16</a:t>
            </a:r>
          </a:p>
          <a:p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1. Imported pre-trained VGG-16, weight = </a:t>
            </a: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imagenet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2. Image augmentation, trained on </a:t>
            </a: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UTKFace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 Dataset.</a:t>
            </a:r>
          </a:p>
          <a:p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3. Combined it with discriminator of </a:t>
            </a: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StyleGAN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4. Optimizer = </a:t>
            </a: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sgd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, Loss function = binary cross_entropy, </a:t>
            </a:r>
            <a:r>
              <a:rPr lang="en-IN" sz="1600" b="1" dirty="0" err="1">
                <a:solidFill>
                  <a:schemeClr val="accent1">
                    <a:lumMod val="50000"/>
                  </a:schemeClr>
                </a:solidFill>
              </a:rPr>
              <a:t>Meteric</a:t>
            </a:r>
            <a:r>
              <a:rPr lang="en-IN" sz="1600" b="1" dirty="0">
                <a:solidFill>
                  <a:schemeClr val="accent1">
                    <a:lumMod val="50000"/>
                  </a:schemeClr>
                </a:solidFill>
              </a:rPr>
              <a:t> =    accuracy</a:t>
            </a:r>
            <a:r>
              <a:rPr lang="en-IN" dirty="0"/>
              <a:t> 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4A272ED-0AD6-7412-7EBB-13AC0188D0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8" y="1244303"/>
            <a:ext cx="3830047" cy="480876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211613D-63E5-38FC-98F9-DCF2218B1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3044296"/>
            <a:ext cx="5668736" cy="3193388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67017A-2DAE-8F12-3CDA-956BC61665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9040" y="1026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56E6B1-7D5F-79CA-8301-B111F8708DCA}"/>
              </a:ext>
            </a:extLst>
          </p:cNvPr>
          <p:cNvSpPr txBox="1"/>
          <p:nvPr/>
        </p:nvSpPr>
        <p:spPr>
          <a:xfrm>
            <a:off x="285751" y="1866469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Image Input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558949-04C6-1620-EC89-3A59742B9B3F}"/>
              </a:ext>
            </a:extLst>
          </p:cNvPr>
          <p:cNvCxnSpPr>
            <a:cxnSpLocks/>
          </p:cNvCxnSpPr>
          <p:nvPr/>
        </p:nvCxnSpPr>
        <p:spPr>
          <a:xfrm flipV="1">
            <a:off x="1600201" y="1133081"/>
            <a:ext cx="100964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62764957-4BF2-A7EF-B205-C52D78AC4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" y="336755"/>
            <a:ext cx="1453552" cy="1453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3942E0-D29D-EA65-D3FE-DA82506E8B59}"/>
              </a:ext>
            </a:extLst>
          </p:cNvPr>
          <p:cNvSpPr txBox="1"/>
          <p:nvPr/>
        </p:nvSpPr>
        <p:spPr>
          <a:xfrm>
            <a:off x="2092231" y="1753473"/>
            <a:ext cx="202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Inversion Encoder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5D869A-A233-66AD-78DA-6171B6AFB215}"/>
              </a:ext>
            </a:extLst>
          </p:cNvPr>
          <p:cNvCxnSpPr>
            <a:cxnSpLocks/>
          </p:cNvCxnSpPr>
          <p:nvPr/>
        </p:nvCxnSpPr>
        <p:spPr>
          <a:xfrm flipV="1">
            <a:off x="3376426" y="1133081"/>
            <a:ext cx="549279" cy="30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3A68F8-6B60-7F9D-1B65-1AE92546786C}"/>
              </a:ext>
            </a:extLst>
          </p:cNvPr>
          <p:cNvSpPr txBox="1"/>
          <p:nvPr/>
        </p:nvSpPr>
        <p:spPr>
          <a:xfrm>
            <a:off x="3968151" y="948415"/>
            <a:ext cx="157693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Latent Mapper</a:t>
            </a:r>
          </a:p>
        </p:txBody>
      </p:sp>
      <p:sp>
        <p:nvSpPr>
          <p:cNvPr id="17" name="Flowchart: Manual Operation 16">
            <a:extLst>
              <a:ext uri="{FF2B5EF4-FFF2-40B4-BE49-F238E27FC236}">
                <a16:creationId xmlns:a16="http://schemas.microsoft.com/office/drawing/2014/main" id="{C398E21C-D7EA-AD02-AF23-8DB4AC8E221C}"/>
              </a:ext>
            </a:extLst>
          </p:cNvPr>
          <p:cNvSpPr/>
          <p:nvPr/>
        </p:nvSpPr>
        <p:spPr>
          <a:xfrm rot="5400000">
            <a:off x="2431134" y="742454"/>
            <a:ext cx="1138686" cy="781254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95E1BED0-2F80-34F9-E858-30EA96894F4D}"/>
              </a:ext>
            </a:extLst>
          </p:cNvPr>
          <p:cNvSpPr/>
          <p:nvPr/>
        </p:nvSpPr>
        <p:spPr>
          <a:xfrm>
            <a:off x="6314535" y="120768"/>
            <a:ext cx="2448981" cy="4971619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7B8160A5-11D3-67B2-2379-0BCF340C13E6}"/>
              </a:ext>
            </a:extLst>
          </p:cNvPr>
          <p:cNvSpPr/>
          <p:nvPr/>
        </p:nvSpPr>
        <p:spPr>
          <a:xfrm>
            <a:off x="6753326" y="563738"/>
            <a:ext cx="1346368" cy="9591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30E39B8D-13FD-E4D2-B93F-5C71717CD143}"/>
              </a:ext>
            </a:extLst>
          </p:cNvPr>
          <p:cNvSpPr/>
          <p:nvPr/>
        </p:nvSpPr>
        <p:spPr>
          <a:xfrm>
            <a:off x="6823356" y="3344125"/>
            <a:ext cx="1458002" cy="102637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00107-92B4-4FDC-837F-D428D4C080EB}"/>
              </a:ext>
            </a:extLst>
          </p:cNvPr>
          <p:cNvSpPr txBox="1"/>
          <p:nvPr/>
        </p:nvSpPr>
        <p:spPr>
          <a:xfrm>
            <a:off x="6753326" y="858640"/>
            <a:ext cx="138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GENERATOR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F2BE72-8386-0FF4-709B-91CA0455E3C5}"/>
              </a:ext>
            </a:extLst>
          </p:cNvPr>
          <p:cNvSpPr txBox="1"/>
          <p:nvPr/>
        </p:nvSpPr>
        <p:spPr>
          <a:xfrm>
            <a:off x="6753326" y="3674163"/>
            <a:ext cx="1683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1600" b="1" dirty="0"/>
              <a:t>DISCRIMINATOR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33423D-BFBB-5086-58E2-A66DED317E21}"/>
              </a:ext>
            </a:extLst>
          </p:cNvPr>
          <p:cNvSpPr txBox="1"/>
          <p:nvPr/>
        </p:nvSpPr>
        <p:spPr>
          <a:xfrm>
            <a:off x="6989544" y="152089"/>
            <a:ext cx="131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StyleGAN</a:t>
            </a:r>
            <a:endParaRPr lang="en-IN" b="1" dirty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D4412818-37DC-C372-5BE2-2FF89B6EEE2A}"/>
              </a:ext>
            </a:extLst>
          </p:cNvPr>
          <p:cNvSpPr/>
          <p:nvPr/>
        </p:nvSpPr>
        <p:spPr>
          <a:xfrm>
            <a:off x="2064717" y="2265994"/>
            <a:ext cx="2027854" cy="2104505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lowchart: Manual Operation 30">
            <a:extLst>
              <a:ext uri="{FF2B5EF4-FFF2-40B4-BE49-F238E27FC236}">
                <a16:creationId xmlns:a16="http://schemas.microsoft.com/office/drawing/2014/main" id="{42D0A65C-C8CE-2D52-C70E-6CE93C00380E}"/>
              </a:ext>
            </a:extLst>
          </p:cNvPr>
          <p:cNvSpPr/>
          <p:nvPr/>
        </p:nvSpPr>
        <p:spPr>
          <a:xfrm rot="5400000">
            <a:off x="2587176" y="2493487"/>
            <a:ext cx="857922" cy="523203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Flowchart: Manual Operation 32">
            <a:extLst>
              <a:ext uri="{FF2B5EF4-FFF2-40B4-BE49-F238E27FC236}">
                <a16:creationId xmlns:a16="http://schemas.microsoft.com/office/drawing/2014/main" id="{07B1AE5C-08C2-CC0D-4033-BFCDF0CF9F45}"/>
              </a:ext>
            </a:extLst>
          </p:cNvPr>
          <p:cNvSpPr/>
          <p:nvPr/>
        </p:nvSpPr>
        <p:spPr>
          <a:xfrm rot="5400000">
            <a:off x="2565920" y="3540387"/>
            <a:ext cx="869112" cy="554526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1A8070-2FCA-4B94-7A02-16F432000CD6}"/>
              </a:ext>
            </a:extLst>
          </p:cNvPr>
          <p:cNvSpPr txBox="1"/>
          <p:nvPr/>
        </p:nvSpPr>
        <p:spPr>
          <a:xfrm>
            <a:off x="2064717" y="3059668"/>
            <a:ext cx="77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b="1" dirty="0"/>
              <a:t>CLIP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76B732-48BF-1108-F4C4-CAF2D791501E}"/>
              </a:ext>
            </a:extLst>
          </p:cNvPr>
          <p:cNvSpPr txBox="1"/>
          <p:nvPr/>
        </p:nvSpPr>
        <p:spPr>
          <a:xfrm>
            <a:off x="3213314" y="2443415"/>
            <a:ext cx="128667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Image Encoder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27E78-E51A-D1B4-DD67-E8EDE142E872}"/>
              </a:ext>
            </a:extLst>
          </p:cNvPr>
          <p:cNvSpPr txBox="1"/>
          <p:nvPr/>
        </p:nvSpPr>
        <p:spPr>
          <a:xfrm>
            <a:off x="3216774" y="3450559"/>
            <a:ext cx="136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Text Encoder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910354-33D3-983B-FDA5-978FDA23AF5A}"/>
              </a:ext>
            </a:extLst>
          </p:cNvPr>
          <p:cNvSpPr txBox="1"/>
          <p:nvPr/>
        </p:nvSpPr>
        <p:spPr>
          <a:xfrm>
            <a:off x="249360" y="3668974"/>
            <a:ext cx="152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Input Caption</a:t>
            </a:r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8EAFB0F2-36E4-8384-C3EF-827243E43126}"/>
              </a:ext>
            </a:extLst>
          </p:cNvPr>
          <p:cNvSpPr/>
          <p:nvPr/>
        </p:nvSpPr>
        <p:spPr>
          <a:xfrm>
            <a:off x="4512450" y="4880625"/>
            <a:ext cx="1663741" cy="110803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37339F-3F14-9187-5F40-BEE38040F47D}"/>
              </a:ext>
            </a:extLst>
          </p:cNvPr>
          <p:cNvSpPr txBox="1"/>
          <p:nvPr/>
        </p:nvSpPr>
        <p:spPr>
          <a:xfrm>
            <a:off x="4812946" y="5228503"/>
            <a:ext cx="126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b="1" dirty="0"/>
              <a:t>VGG-16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84EA765-DC3F-7E8A-4748-499831387060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771923" y="3852378"/>
            <a:ext cx="962693" cy="1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D0EA4D6-F660-6557-C2DA-4FBF77F21118}"/>
              </a:ext>
            </a:extLst>
          </p:cNvPr>
          <p:cNvCxnSpPr>
            <a:cxnSpLocks/>
          </p:cNvCxnSpPr>
          <p:nvPr/>
        </p:nvCxnSpPr>
        <p:spPr>
          <a:xfrm>
            <a:off x="285751" y="1790307"/>
            <a:ext cx="0" cy="36443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DC3AF08-005B-718A-2F6F-CA3EB2D5A35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85751" y="5434642"/>
            <a:ext cx="42266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6788A6-8229-2C38-F42B-ECB87DCE9FC1}"/>
              </a:ext>
            </a:extLst>
          </p:cNvPr>
          <p:cNvCxnSpPr>
            <a:stCxn id="29" idx="3"/>
          </p:cNvCxnSpPr>
          <p:nvPr/>
        </p:nvCxnSpPr>
        <p:spPr>
          <a:xfrm flipV="1">
            <a:off x="4092571" y="3318246"/>
            <a:ext cx="215295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F0A7EDF-6F1F-FCC2-E908-8EED1F112ED8}"/>
              </a:ext>
            </a:extLst>
          </p:cNvPr>
          <p:cNvSpPr txBox="1"/>
          <p:nvPr/>
        </p:nvSpPr>
        <p:spPr>
          <a:xfrm>
            <a:off x="4120085" y="2939458"/>
            <a:ext cx="209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Image-Text Mapping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64156E0-768A-ACC5-977B-DE8291F1D7D9}"/>
              </a:ext>
            </a:extLst>
          </p:cNvPr>
          <p:cNvCxnSpPr>
            <a:stCxn id="42" idx="3"/>
          </p:cNvCxnSpPr>
          <p:nvPr/>
        </p:nvCxnSpPr>
        <p:spPr>
          <a:xfrm>
            <a:off x="6176191" y="5434642"/>
            <a:ext cx="11562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BF3D675-CD00-2186-E9A4-38326A53B550}"/>
              </a:ext>
            </a:extLst>
          </p:cNvPr>
          <p:cNvSpPr txBox="1"/>
          <p:nvPr/>
        </p:nvSpPr>
        <p:spPr>
          <a:xfrm>
            <a:off x="7263303" y="5228503"/>
            <a:ext cx="18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Gender Output: A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90A589E-9728-6EC1-CC0B-07845A839E5A}"/>
              </a:ext>
            </a:extLst>
          </p:cNvPr>
          <p:cNvCxnSpPr>
            <a:cxnSpLocks/>
          </p:cNvCxnSpPr>
          <p:nvPr/>
        </p:nvCxnSpPr>
        <p:spPr>
          <a:xfrm>
            <a:off x="7047781" y="1522874"/>
            <a:ext cx="0" cy="18212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01A3243-1CBE-0C3A-0445-8F673DF49410}"/>
              </a:ext>
            </a:extLst>
          </p:cNvPr>
          <p:cNvCxnSpPr>
            <a:cxnSpLocks/>
          </p:cNvCxnSpPr>
          <p:nvPr/>
        </p:nvCxnSpPr>
        <p:spPr>
          <a:xfrm flipV="1">
            <a:off x="7746521" y="1522874"/>
            <a:ext cx="0" cy="17953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610159-7000-3FB4-7E41-C12E0F20888E}"/>
              </a:ext>
            </a:extLst>
          </p:cNvPr>
          <p:cNvCxnSpPr>
            <a:stCxn id="16" idx="3"/>
          </p:cNvCxnSpPr>
          <p:nvPr/>
        </p:nvCxnSpPr>
        <p:spPr>
          <a:xfrm>
            <a:off x="5545085" y="1133081"/>
            <a:ext cx="7694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0F47900-0867-51A3-9B53-12F6E3265443}"/>
              </a:ext>
            </a:extLst>
          </p:cNvPr>
          <p:cNvSpPr txBox="1"/>
          <p:nvPr/>
        </p:nvSpPr>
        <p:spPr>
          <a:xfrm rot="16200000">
            <a:off x="5881403" y="2197635"/>
            <a:ext cx="18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Generated Image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D1E6C3-95CE-5E6C-63B0-5A1EBA4EF5FD}"/>
              </a:ext>
            </a:extLst>
          </p:cNvPr>
          <p:cNvSpPr txBox="1"/>
          <p:nvPr/>
        </p:nvSpPr>
        <p:spPr>
          <a:xfrm rot="5400000">
            <a:off x="7332541" y="2250217"/>
            <a:ext cx="131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Real or Fake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0C78D8C-6A4A-D5F1-2A47-1B0F274DA13C}"/>
              </a:ext>
            </a:extLst>
          </p:cNvPr>
          <p:cNvCxnSpPr>
            <a:cxnSpLocks/>
          </p:cNvCxnSpPr>
          <p:nvPr/>
        </p:nvCxnSpPr>
        <p:spPr>
          <a:xfrm>
            <a:off x="1533705" y="1790306"/>
            <a:ext cx="0" cy="9762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8058B8-76E5-7C79-9C83-1C0C7CF1BD5A}"/>
              </a:ext>
            </a:extLst>
          </p:cNvPr>
          <p:cNvCxnSpPr>
            <a:cxnSpLocks/>
          </p:cNvCxnSpPr>
          <p:nvPr/>
        </p:nvCxnSpPr>
        <p:spPr>
          <a:xfrm>
            <a:off x="1528770" y="2760686"/>
            <a:ext cx="1199650" cy="114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58BB55-762C-8C03-2366-C6ADF27C38FE}"/>
              </a:ext>
            </a:extLst>
          </p:cNvPr>
          <p:cNvCxnSpPr>
            <a:cxnSpLocks/>
          </p:cNvCxnSpPr>
          <p:nvPr/>
        </p:nvCxnSpPr>
        <p:spPr>
          <a:xfrm flipH="1">
            <a:off x="5624423" y="3852378"/>
            <a:ext cx="12667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9EDF7D8-21FA-9835-A82D-B44B5FBFAE10}"/>
              </a:ext>
            </a:extLst>
          </p:cNvPr>
          <p:cNvCxnSpPr/>
          <p:nvPr/>
        </p:nvCxnSpPr>
        <p:spPr>
          <a:xfrm>
            <a:off x="5632168" y="3858829"/>
            <a:ext cx="0" cy="1179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D69A45B-C463-4545-F2D4-E5C181FD798E}"/>
              </a:ext>
            </a:extLst>
          </p:cNvPr>
          <p:cNvSpPr txBox="1"/>
          <p:nvPr/>
        </p:nvSpPr>
        <p:spPr>
          <a:xfrm>
            <a:off x="5091733" y="3453581"/>
            <a:ext cx="18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Generated Image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A0BDF22-8874-BD24-3356-7ED74092DA88}"/>
              </a:ext>
            </a:extLst>
          </p:cNvPr>
          <p:cNvCxnSpPr/>
          <p:nvPr/>
        </p:nvCxnSpPr>
        <p:spPr>
          <a:xfrm flipV="1">
            <a:off x="4919205" y="4546922"/>
            <a:ext cx="0" cy="6674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B9F6A4A-B7E8-9E4B-E40E-B37573DE87FB}"/>
              </a:ext>
            </a:extLst>
          </p:cNvPr>
          <p:cNvSpPr txBox="1"/>
          <p:nvPr/>
        </p:nvSpPr>
        <p:spPr>
          <a:xfrm>
            <a:off x="3934566" y="4265063"/>
            <a:ext cx="189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/>
              <a:t>Gender Output B</a:t>
            </a:r>
          </a:p>
        </p:txBody>
      </p:sp>
      <p:sp>
        <p:nvSpPr>
          <p:cNvPr id="97" name="Flowchart: Decision 96">
            <a:extLst>
              <a:ext uri="{FF2B5EF4-FFF2-40B4-BE49-F238E27FC236}">
                <a16:creationId xmlns:a16="http://schemas.microsoft.com/office/drawing/2014/main" id="{2C665166-01C0-3F7F-8EAF-E8819474698F}"/>
              </a:ext>
            </a:extLst>
          </p:cNvPr>
          <p:cNvSpPr/>
          <p:nvPr/>
        </p:nvSpPr>
        <p:spPr>
          <a:xfrm>
            <a:off x="9644155" y="3160918"/>
            <a:ext cx="1667916" cy="142341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53DD3BB-50FB-8FEF-B0C4-B7F22C22D1B4}"/>
              </a:ext>
            </a:extLst>
          </p:cNvPr>
          <p:cNvCxnSpPr>
            <a:cxnSpLocks/>
            <a:stCxn id="97" idx="1"/>
          </p:cNvCxnSpPr>
          <p:nvPr/>
        </p:nvCxnSpPr>
        <p:spPr>
          <a:xfrm flipH="1">
            <a:off x="8323197" y="3872625"/>
            <a:ext cx="13209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F952789-CFCD-BD65-C302-B0646858EFCC}"/>
              </a:ext>
            </a:extLst>
          </p:cNvPr>
          <p:cNvSpPr txBox="1"/>
          <p:nvPr/>
        </p:nvSpPr>
        <p:spPr>
          <a:xfrm>
            <a:off x="8413836" y="3142057"/>
            <a:ext cx="129072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True: Real, False: Fake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62C7F5D-A7FB-8352-4824-4E61FF582AD5}"/>
              </a:ext>
            </a:extLst>
          </p:cNvPr>
          <p:cNvSpPr txBox="1"/>
          <p:nvPr/>
        </p:nvSpPr>
        <p:spPr>
          <a:xfrm>
            <a:off x="9893917" y="3674163"/>
            <a:ext cx="116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IF (A == B)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0245C10-A28E-9796-1044-1A3C8C23E2F6}"/>
              </a:ext>
            </a:extLst>
          </p:cNvPr>
          <p:cNvCxnSpPr>
            <a:cxnSpLocks/>
          </p:cNvCxnSpPr>
          <p:nvPr/>
        </p:nvCxnSpPr>
        <p:spPr>
          <a:xfrm>
            <a:off x="9059198" y="5413169"/>
            <a:ext cx="12062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F903C1F-F5BE-C377-EEA5-F4AAEFD96678}"/>
              </a:ext>
            </a:extLst>
          </p:cNvPr>
          <p:cNvCxnSpPr/>
          <p:nvPr/>
        </p:nvCxnSpPr>
        <p:spPr>
          <a:xfrm flipV="1">
            <a:off x="10265434" y="4434340"/>
            <a:ext cx="0" cy="9788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 descr="A picture containing person, wall, indoor, smiling&#10;&#10;Description automatically generated">
            <a:extLst>
              <a:ext uri="{FF2B5EF4-FFF2-40B4-BE49-F238E27FC236}">
                <a16:creationId xmlns:a16="http://schemas.microsoft.com/office/drawing/2014/main" id="{3EDDC539-1807-DD4C-45F9-6A22E82AB3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69" y="420198"/>
            <a:ext cx="1423413" cy="1423413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F36AE2F-822B-EDE7-AA63-4A7E49EDE797}"/>
              </a:ext>
            </a:extLst>
          </p:cNvPr>
          <p:cNvCxnSpPr>
            <a:cxnSpLocks/>
          </p:cNvCxnSpPr>
          <p:nvPr/>
        </p:nvCxnSpPr>
        <p:spPr>
          <a:xfrm>
            <a:off x="8763516" y="1158961"/>
            <a:ext cx="1234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8D2D9E2-E3A9-D1CE-1749-524D95CCC3F2}"/>
              </a:ext>
            </a:extLst>
          </p:cNvPr>
          <p:cNvSpPr txBox="1"/>
          <p:nvPr/>
        </p:nvSpPr>
        <p:spPr>
          <a:xfrm>
            <a:off x="8758166" y="704647"/>
            <a:ext cx="129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Final Image</a:t>
            </a:r>
          </a:p>
        </p:txBody>
      </p:sp>
      <p:sp>
        <p:nvSpPr>
          <p:cNvPr id="117" name="Google Shape;103;p16">
            <a:extLst>
              <a:ext uri="{FF2B5EF4-FFF2-40B4-BE49-F238E27FC236}">
                <a16:creationId xmlns:a16="http://schemas.microsoft.com/office/drawing/2014/main" id="{A2B7DC0C-2240-D134-31C7-327D054002BD}"/>
              </a:ext>
            </a:extLst>
          </p:cNvPr>
          <p:cNvSpPr txBox="1"/>
          <p:nvPr/>
        </p:nvSpPr>
        <p:spPr>
          <a:xfrm>
            <a:off x="-239841" y="5951501"/>
            <a:ext cx="66919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FaceGAN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Proposed Method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7B6494-74E6-16D8-6EFB-C694BDE4A3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6529" y="60771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706</Words>
  <Application>Microsoft Office PowerPoint</Application>
  <PresentationFormat>Widescreen</PresentationFormat>
  <Paragraphs>113</Paragraphs>
  <Slides>13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SFSI1200</vt:lpstr>
      <vt:lpstr>SFSS1200</vt:lpstr>
      <vt:lpstr>SFSX1440</vt:lpstr>
      <vt:lpstr>SFSX1728</vt:lpstr>
      <vt:lpstr>SFTT1200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Suhaib Rehman</dc:creator>
  <cp:lastModifiedBy>Suhaib Rehman</cp:lastModifiedBy>
  <cp:revision>2</cp:revision>
  <dcterms:created xsi:type="dcterms:W3CDTF">2022-09-08T17:30:58Z</dcterms:created>
  <dcterms:modified xsi:type="dcterms:W3CDTF">2023-03-14T22:51:50Z</dcterms:modified>
</cp:coreProperties>
</file>